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27003375" cy="36004500"/>
  <p:notesSz cx="6645275" cy="9777413"/>
  <p:defaultTextStyle>
    <a:defPPr>
      <a:defRPr lang="en-US"/>
    </a:defPPr>
    <a:lvl1pPr algn="l" defTabSz="11977688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988050" indent="-4270375" algn="l" defTabSz="11977688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977688" indent="-8540750" algn="l" defTabSz="11977688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7973675" indent="-12819063" algn="l" defTabSz="11977688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3966488" indent="-17091025" algn="l" defTabSz="11977688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85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488C4"/>
    <a:srgbClr val="FFCCFF"/>
    <a:srgbClr val="99FF33"/>
    <a:srgbClr val="C9FC10"/>
    <a:srgbClr val="0CDE34"/>
    <a:srgbClr val="99FF66"/>
    <a:srgbClr val="92FF01"/>
    <a:srgbClr val="F9FFF9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852" autoAdjust="0"/>
    <p:restoredTop sz="94660"/>
  </p:normalViewPr>
  <p:slideViewPr>
    <p:cSldViewPr>
      <p:cViewPr>
        <p:scale>
          <a:sx n="41" d="100"/>
          <a:sy n="41" d="100"/>
        </p:scale>
        <p:origin x="-348" y="-72"/>
      </p:cViewPr>
      <p:guideLst>
        <p:guide orient="horz" pos="11340"/>
        <p:guide pos="85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t" anchorCtr="0" compatLnSpc="1">
            <a:prstTxWarp prst="textNoShape">
              <a:avLst/>
            </a:prstTxWarp>
          </a:bodyPr>
          <a:lstStyle>
            <a:lvl1pPr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a-IR"/>
              <a:t>اولین همایش ملی کویر، فرصت ها و تهدیدات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763963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t" anchorCtr="0" compatLnSpc="1">
            <a:prstTxWarp prst="textNoShape">
              <a:avLst/>
            </a:prstTxWarp>
          </a:bodyPr>
          <a:lstStyle>
            <a:lvl1pPr algn="r"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232C0C-4A6E-4338-9FCC-5A2481D85DCF}" type="datetimeFigureOut">
              <a:rPr lang="en-US"/>
              <a:pPr>
                <a:defRPr/>
              </a:pPr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285288"/>
            <a:ext cx="28797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b" anchorCtr="0" compatLnSpc="1">
            <a:prstTxWarp prst="textNoShape">
              <a:avLst/>
            </a:prstTxWarp>
          </a:bodyPr>
          <a:lstStyle>
            <a:lvl1pPr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763963" y="9285288"/>
            <a:ext cx="28797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b" anchorCtr="0" compatLnSpc="1">
            <a:prstTxWarp prst="textNoShape">
              <a:avLst/>
            </a:prstTxWarp>
          </a:bodyPr>
          <a:lstStyle>
            <a:lvl1pPr algn="r" defTabSz="3132138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764194-8B1F-416E-A438-DC081D9613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826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t" anchorCtr="0" compatLnSpc="1">
            <a:prstTxWarp prst="textNoShape">
              <a:avLst/>
            </a:prstTxWarp>
          </a:bodyPr>
          <a:lstStyle>
            <a:lvl1pPr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a-IR"/>
              <a:t>اولین همایش ملی کویر، فرصت ها و تهدیدات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63963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t" anchorCtr="0" compatLnSpc="1">
            <a:prstTxWarp prst="textNoShape">
              <a:avLst/>
            </a:prstTxWarp>
          </a:bodyPr>
          <a:lstStyle>
            <a:lvl1pPr algn="r"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4B0543-61EC-4B8C-BFA7-04FBA91350C7}" type="datetimeFigureOut">
              <a:rPr lang="en-US"/>
              <a:pPr>
                <a:defRPr/>
              </a:pPr>
              <a:t>9/1/2019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49450" y="733425"/>
            <a:ext cx="274796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3575" y="4643438"/>
            <a:ext cx="5318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285288"/>
            <a:ext cx="28797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b" anchorCtr="0" compatLnSpc="1">
            <a:prstTxWarp prst="textNoShape">
              <a:avLst/>
            </a:prstTxWarp>
          </a:bodyPr>
          <a:lstStyle>
            <a:lvl1pPr defTabSz="3132138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63963" y="9285288"/>
            <a:ext cx="28797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870" tIns="44935" rIns="89870" bIns="44935" numCol="1" anchor="b" anchorCtr="0" compatLnSpc="1">
            <a:prstTxWarp prst="textNoShape">
              <a:avLst/>
            </a:prstTxWarp>
          </a:bodyPr>
          <a:lstStyle>
            <a:lvl1pPr algn="r" defTabSz="3132138" eaLnBrk="1" hangingPunct="1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8AC4A7-1F9B-433C-818D-59CB77051F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37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1pPr>
    <a:lvl2pPr marL="1716088" algn="l" rtl="0" eaLnBrk="0" fontAlgn="base" hangingPunct="0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3433763" algn="l" rtl="0" eaLnBrk="0" fontAlgn="base" hangingPunct="0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3pPr>
    <a:lvl4pPr marL="5153025" algn="l" rtl="0" eaLnBrk="0" fontAlgn="base" hangingPunct="0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4pPr>
    <a:lvl5pPr marL="6870700" algn="l" rtl="0" eaLnBrk="0" fontAlgn="base" hangingPunct="0">
      <a:spcBef>
        <a:spcPct val="30000"/>
      </a:spcBef>
      <a:spcAft>
        <a:spcPct val="0"/>
      </a:spcAft>
      <a:defRPr sz="4500" kern="1200">
        <a:solidFill>
          <a:schemeClr val="tx1"/>
        </a:solidFill>
        <a:latin typeface="+mn-lt"/>
        <a:ea typeface="+mn-ea"/>
        <a:cs typeface="+mn-cs"/>
      </a:defRPr>
    </a:lvl5pPr>
    <a:lvl6pPr marL="8591558" algn="l" defTabSz="343662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6pPr>
    <a:lvl7pPr marL="10309868" algn="l" defTabSz="343662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7pPr>
    <a:lvl8pPr marL="12028180" algn="l" defTabSz="343662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8pPr>
    <a:lvl9pPr marL="13746491" algn="l" defTabSz="3436623" rtl="0" eaLnBrk="1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039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359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6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32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634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0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a-IR" smtClean="0"/>
              <a:t>اولین همایش ملی کویر، فرصت ها و تهدیدات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040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5253" y="11184739"/>
            <a:ext cx="22952869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20402550"/>
            <a:ext cx="18902363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9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8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8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7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2F909-7FE2-48B5-A852-BE3A7C500558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45B7-FF86-40E4-87F5-6FFB88D98D5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2FF5D5-842F-474F-8E26-79BD76ECFF84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A30FB-E9E8-4A90-A95B-BE619111E14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818166" y="7567613"/>
            <a:ext cx="17941303" cy="16128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89564" y="7567613"/>
            <a:ext cx="53378546" cy="16128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58BBB-7D2E-404C-9A91-117FA5FDA3F2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CA159-C6CC-44E2-81A5-DCCCC3E90AA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B844C-16DC-4F41-8EF8-8C60F620C6E4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D0EA7-5EF5-4E64-9D25-A684D2C008E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080" y="23136233"/>
            <a:ext cx="22952869" cy="7150894"/>
          </a:xfrm>
        </p:spPr>
        <p:txBody>
          <a:bodyPr anchor="t"/>
          <a:lstStyle>
            <a:lvl1pPr algn="l">
              <a:defRPr sz="15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080" y="15260251"/>
            <a:ext cx="22952869" cy="7875982"/>
          </a:xfrm>
        </p:spPr>
        <p:txBody>
          <a:bodyPr anchor="b"/>
          <a:lstStyle>
            <a:lvl1pPr marL="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1pPr>
            <a:lvl2pPr marL="1799741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59948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399222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4pPr>
            <a:lvl5pPr marL="719896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5pPr>
            <a:lvl6pPr marL="8998707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6pPr>
            <a:lvl7pPr marL="10798448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7pPr>
            <a:lvl8pPr marL="1259818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8pPr>
            <a:lvl9pPr marL="14397929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9A555-E255-4788-BE24-9B6CD6CC7748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C4AE6-A117-4DF1-9FA2-9BA960FB5C8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9567" y="44105513"/>
            <a:ext cx="35657582" cy="124748925"/>
          </a:xfrm>
        </p:spPr>
        <p:txBody>
          <a:bodyPr/>
          <a:lstStyle>
            <a:lvl1pPr>
              <a:defRPr sz="110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7201" y="44105513"/>
            <a:ext cx="35662268" cy="124748925"/>
          </a:xfrm>
        </p:spPr>
        <p:txBody>
          <a:bodyPr/>
          <a:lstStyle>
            <a:lvl1pPr>
              <a:defRPr sz="11000"/>
            </a:lvl1pPr>
            <a:lvl2pPr>
              <a:defRPr sz="9500"/>
            </a:lvl2pPr>
            <a:lvl3pPr>
              <a:defRPr sz="79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E1AAC-3872-4EC7-AB50-2DD414C8B63F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FF20B-4162-4E22-8097-F14D0A40EF9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69" y="1441850"/>
            <a:ext cx="24303038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8059343"/>
            <a:ext cx="11931180" cy="3358751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799741" indent="0">
              <a:buNone/>
              <a:defRPr sz="7900" b="1"/>
            </a:lvl2pPr>
            <a:lvl3pPr marL="3599481" indent="0">
              <a:buNone/>
              <a:defRPr sz="7100" b="1"/>
            </a:lvl3pPr>
            <a:lvl4pPr marL="5399222" indent="0">
              <a:buNone/>
              <a:defRPr sz="6300" b="1"/>
            </a:lvl4pPr>
            <a:lvl5pPr marL="7198967" indent="0">
              <a:buNone/>
              <a:defRPr sz="6300" b="1"/>
            </a:lvl5pPr>
            <a:lvl6pPr marL="8998707" indent="0">
              <a:buNone/>
              <a:defRPr sz="6300" b="1"/>
            </a:lvl6pPr>
            <a:lvl7pPr marL="10798448" indent="0">
              <a:buNone/>
              <a:defRPr sz="6300" b="1"/>
            </a:lvl7pPr>
            <a:lvl8pPr marL="12598189" indent="0">
              <a:buNone/>
              <a:defRPr sz="6300" b="1"/>
            </a:lvl8pPr>
            <a:lvl9pPr marL="14397929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0169" y="11418094"/>
            <a:ext cx="11931180" cy="20744262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17344" y="8059343"/>
            <a:ext cx="11935867" cy="3358751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799741" indent="0">
              <a:buNone/>
              <a:defRPr sz="7900" b="1"/>
            </a:lvl2pPr>
            <a:lvl3pPr marL="3599481" indent="0">
              <a:buNone/>
              <a:defRPr sz="7100" b="1"/>
            </a:lvl3pPr>
            <a:lvl4pPr marL="5399222" indent="0">
              <a:buNone/>
              <a:defRPr sz="6300" b="1"/>
            </a:lvl4pPr>
            <a:lvl5pPr marL="7198967" indent="0">
              <a:buNone/>
              <a:defRPr sz="6300" b="1"/>
            </a:lvl5pPr>
            <a:lvl6pPr marL="8998707" indent="0">
              <a:buNone/>
              <a:defRPr sz="6300" b="1"/>
            </a:lvl6pPr>
            <a:lvl7pPr marL="10798448" indent="0">
              <a:buNone/>
              <a:defRPr sz="6300" b="1"/>
            </a:lvl7pPr>
            <a:lvl8pPr marL="12598189" indent="0">
              <a:buNone/>
              <a:defRPr sz="6300" b="1"/>
            </a:lvl8pPr>
            <a:lvl9pPr marL="14397929" indent="0">
              <a:buNone/>
              <a:defRPr sz="6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17344" y="11418094"/>
            <a:ext cx="11935867" cy="20744262"/>
          </a:xfrm>
        </p:spPr>
        <p:txBody>
          <a:bodyPr/>
          <a:lstStyle>
            <a:lvl1pPr>
              <a:defRPr sz="9500"/>
            </a:lvl1pPr>
            <a:lvl2pPr>
              <a:defRPr sz="7900"/>
            </a:lvl2pPr>
            <a:lvl3pPr>
              <a:defRPr sz="71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AB5DA-1467-42F6-9DD3-8D69E82B9076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E1BF4-4DC1-4A46-808F-EDB9EC42F8A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C3F32-A589-46E7-BF66-305C5629F520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94660-9687-494A-B72F-EAC7DCC9F50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033CE-A4AE-429B-86E7-B150AAA65897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E42E6-7326-4DFE-82BB-4D4AF83D474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70" y="1433512"/>
            <a:ext cx="8883924" cy="6100763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7569" y="1433521"/>
            <a:ext cx="15095637" cy="30728843"/>
          </a:xfrm>
        </p:spPr>
        <p:txBody>
          <a:bodyPr/>
          <a:lstStyle>
            <a:lvl1pPr>
              <a:defRPr sz="12600"/>
            </a:lvl1pPr>
            <a:lvl2pPr>
              <a:defRPr sz="110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170" y="7534283"/>
            <a:ext cx="8883924" cy="24628081"/>
          </a:xfrm>
        </p:spPr>
        <p:txBody>
          <a:bodyPr/>
          <a:lstStyle>
            <a:lvl1pPr marL="0" indent="0">
              <a:buNone/>
              <a:defRPr sz="5500"/>
            </a:lvl1pPr>
            <a:lvl2pPr marL="1799741" indent="0">
              <a:buNone/>
              <a:defRPr sz="4700"/>
            </a:lvl2pPr>
            <a:lvl3pPr marL="3599481" indent="0">
              <a:buNone/>
              <a:defRPr sz="3900"/>
            </a:lvl3pPr>
            <a:lvl4pPr marL="5399222" indent="0">
              <a:buNone/>
              <a:defRPr sz="3500"/>
            </a:lvl4pPr>
            <a:lvl5pPr marL="7198967" indent="0">
              <a:buNone/>
              <a:defRPr sz="3500"/>
            </a:lvl5pPr>
            <a:lvl6pPr marL="8998707" indent="0">
              <a:buNone/>
              <a:defRPr sz="3500"/>
            </a:lvl6pPr>
            <a:lvl7pPr marL="10798448" indent="0">
              <a:buNone/>
              <a:defRPr sz="3500"/>
            </a:lvl7pPr>
            <a:lvl8pPr marL="12598189" indent="0">
              <a:buNone/>
              <a:defRPr sz="3500"/>
            </a:lvl8pPr>
            <a:lvl9pPr marL="14397929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D087D-18DA-4A7B-B7BE-3FD00D0BB338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A7413-8A4C-4E90-984D-5A0BA3A0076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851" y="25203150"/>
            <a:ext cx="16202025" cy="2975375"/>
          </a:xfrm>
        </p:spPr>
        <p:txBody>
          <a:bodyPr anchor="b"/>
          <a:lstStyle>
            <a:lvl1pPr algn="l">
              <a:defRPr sz="7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92851" y="3217069"/>
            <a:ext cx="16202025" cy="21602700"/>
          </a:xfrm>
        </p:spPr>
        <p:txBody>
          <a:bodyPr/>
          <a:lstStyle>
            <a:lvl1pPr marL="0" indent="0">
              <a:buNone/>
              <a:defRPr sz="12600"/>
            </a:lvl1pPr>
            <a:lvl2pPr marL="1799741" indent="0">
              <a:buNone/>
              <a:defRPr sz="11000"/>
            </a:lvl2pPr>
            <a:lvl3pPr marL="3599481" indent="0">
              <a:buNone/>
              <a:defRPr sz="9500"/>
            </a:lvl3pPr>
            <a:lvl4pPr marL="5399222" indent="0">
              <a:buNone/>
              <a:defRPr sz="7900"/>
            </a:lvl4pPr>
            <a:lvl5pPr marL="7198967" indent="0">
              <a:buNone/>
              <a:defRPr sz="7900"/>
            </a:lvl5pPr>
            <a:lvl6pPr marL="8998707" indent="0">
              <a:buNone/>
              <a:defRPr sz="7900"/>
            </a:lvl6pPr>
            <a:lvl7pPr marL="10798448" indent="0">
              <a:buNone/>
              <a:defRPr sz="7900"/>
            </a:lvl7pPr>
            <a:lvl8pPr marL="12598189" indent="0">
              <a:buNone/>
              <a:defRPr sz="7900"/>
            </a:lvl8pPr>
            <a:lvl9pPr marL="14397929" indent="0">
              <a:buNone/>
              <a:defRPr sz="7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92851" y="28178524"/>
            <a:ext cx="16202025" cy="4225526"/>
          </a:xfrm>
        </p:spPr>
        <p:txBody>
          <a:bodyPr/>
          <a:lstStyle>
            <a:lvl1pPr marL="0" indent="0">
              <a:buNone/>
              <a:defRPr sz="5500"/>
            </a:lvl1pPr>
            <a:lvl2pPr marL="1799741" indent="0">
              <a:buNone/>
              <a:defRPr sz="4700"/>
            </a:lvl2pPr>
            <a:lvl3pPr marL="3599481" indent="0">
              <a:buNone/>
              <a:defRPr sz="3900"/>
            </a:lvl3pPr>
            <a:lvl4pPr marL="5399222" indent="0">
              <a:buNone/>
              <a:defRPr sz="3500"/>
            </a:lvl4pPr>
            <a:lvl5pPr marL="7198967" indent="0">
              <a:buNone/>
              <a:defRPr sz="3500"/>
            </a:lvl5pPr>
            <a:lvl6pPr marL="8998707" indent="0">
              <a:buNone/>
              <a:defRPr sz="3500"/>
            </a:lvl6pPr>
            <a:lvl7pPr marL="10798448" indent="0">
              <a:buNone/>
              <a:defRPr sz="3500"/>
            </a:lvl7pPr>
            <a:lvl8pPr marL="12598189" indent="0">
              <a:buNone/>
              <a:defRPr sz="3500"/>
            </a:lvl8pPr>
            <a:lvl9pPr marL="14397929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C2134-6C90-4D8D-A7C3-A13849E2B4BE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29C2C-6DA7-4B03-A1FF-CB60C745AB5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0169" y="1441850"/>
            <a:ext cx="24303038" cy="6000750"/>
          </a:xfrm>
          <a:prstGeom prst="rect">
            <a:avLst/>
          </a:prstGeom>
        </p:spPr>
        <p:txBody>
          <a:bodyPr vert="horz" lIns="359947" tIns="179975" rIns="359947" bIns="17997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169" y="8401058"/>
            <a:ext cx="24303038" cy="23761306"/>
          </a:xfrm>
          <a:prstGeom prst="rect">
            <a:avLst/>
          </a:prstGeom>
        </p:spPr>
        <p:txBody>
          <a:bodyPr vert="horz" lIns="359947" tIns="179975" rIns="359947" bIns="1799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50169" y="33370840"/>
            <a:ext cx="6300788" cy="1916906"/>
          </a:xfrm>
          <a:prstGeom prst="rect">
            <a:avLst/>
          </a:prstGeom>
        </p:spPr>
        <p:txBody>
          <a:bodyPr vert="horz" lIns="359947" tIns="179975" rIns="359947" bIns="179975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00FC0F-F372-4780-8080-E75290B2489E}" type="datetimeFigureOut">
              <a:rPr lang="en-US" smtClean="0"/>
              <a:pPr>
                <a:defRPr/>
              </a:pPr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6153" y="33370840"/>
            <a:ext cx="8551069" cy="1916906"/>
          </a:xfrm>
          <a:prstGeom prst="rect">
            <a:avLst/>
          </a:prstGeom>
        </p:spPr>
        <p:txBody>
          <a:bodyPr vert="horz" lIns="359947" tIns="179975" rIns="359947" bIns="179975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52419" y="33370840"/>
            <a:ext cx="6300788" cy="1916906"/>
          </a:xfrm>
          <a:prstGeom prst="rect">
            <a:avLst/>
          </a:prstGeom>
        </p:spPr>
        <p:txBody>
          <a:bodyPr vert="horz" lIns="359947" tIns="179975" rIns="359947" bIns="179975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6AFAA0-52AB-422C-B52A-F1FB17C3746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599481" rtl="0" eaLnBrk="1" latinLnBrk="0" hangingPunct="1">
        <a:spcBef>
          <a:spcPct val="0"/>
        </a:spcBef>
        <a:buNone/>
        <a:defRPr sz="1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807" indent="-1349807" algn="l" defTabSz="3599481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578" indent="-1124837" algn="l" defTabSz="3599481" rtl="0" eaLnBrk="1" latinLnBrk="0" hangingPunct="1">
        <a:spcBef>
          <a:spcPct val="20000"/>
        </a:spcBef>
        <a:buFont typeface="Arial" pitchFamily="34" charset="0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354" indent="-899872" algn="l" defTabSz="3599481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094" indent="-899872" algn="l" defTabSz="3599481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8835" indent="-899872" algn="l" defTabSz="3599481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8576" indent="-899872" algn="l" defTabSz="3599481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8316" indent="-899872" algn="l" defTabSz="3599481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8061" indent="-899872" algn="l" defTabSz="3599481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802" indent="-899872" algn="l" defTabSz="3599481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741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481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222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8967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8707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8448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89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7929" algn="l" defTabSz="3599481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ar-LB" sz="400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مواد و روش ها یا روش تحقیق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defTabSz="5114925" rtl="1" eaLnBrk="1" hangingPunct="1">
              <a:spcBef>
                <a:spcPct val="50000"/>
              </a:spcBef>
            </a:pP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منابع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 dirty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نتیجه گیری کلی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ar-LB" sz="400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مواد و روش ها یا روش تحقیق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defTabSz="5114925" rtl="1" eaLnBrk="1" hangingPunct="1">
              <a:spcBef>
                <a:spcPct val="50000"/>
              </a:spcBef>
            </a:pP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منابع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 dirty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نتیجه گیری کلی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 </a:t>
            </a:r>
            <a:r>
              <a:rPr lang="en-US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ar-LB" sz="4000" b="1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 b="1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مواد و روش ها یا روش تحقیق (ب.تیتر </a:t>
            </a:r>
            <a:r>
              <a:rPr lang="en-US" sz="4000" b="1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منابع (ب.تیتر </a:t>
            </a:r>
            <a:r>
              <a:rPr lang="en-US" sz="4000" b="1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 dirty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ب.تیتر</a:t>
            </a:r>
            <a:r>
              <a:rPr lang="en-US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pt. </a:t>
            </a:r>
            <a:r>
              <a:rPr lang="fa-IR" sz="4000" b="1" dirty="0">
                <a:solidFill>
                  <a:schemeClr val="tx1"/>
                </a:solidFill>
                <a:latin typeface="Calibri" pitchFamily="34" charset="0"/>
                <a:cs typeface="B Titr" pitchFamily="2" charset="-78"/>
              </a:rPr>
              <a:t>40)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33768" tIns="66884" rIns="133768" bIns="66884">
            <a:spAutoFit/>
          </a:bodyPr>
          <a:lstStyle/>
          <a:p>
            <a:pPr algn="ctr" rtl="1" eaLnBrk="1" hangingPunct="1"/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نتیجه گیری کلی (ب.تیتر </a:t>
            </a:r>
            <a:r>
              <a:rPr lang="en-US" sz="4000" b="1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b="1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b="1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ar-LB" sz="400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مواد و روش ها یا روش تحقیق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منابع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 dirty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نتیجه گیری کلی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ar-LB" sz="400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مواد و روش ها یا روش تحقیق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منابع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 dirty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نتیجه گیری کلی (ب.تیتر </a:t>
            </a:r>
            <a:r>
              <a:rPr lang="en-US" sz="400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ounded Rectangle 8"/>
          <p:cNvSpPr>
            <a:spLocks noChangeArrowheads="1"/>
          </p:cNvSpPr>
          <p:nvPr/>
        </p:nvSpPr>
        <p:spPr bwMode="auto">
          <a:xfrm>
            <a:off x="4223642" y="1368403"/>
            <a:ext cx="18207037" cy="43204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endParaRPr lang="fa-IR" sz="7900" dirty="0">
              <a:cs typeface="B Titr" pitchFamily="2" charset="-78"/>
            </a:endParaRPr>
          </a:p>
          <a:p>
            <a:pPr algn="ctr" defTabSz="3597275" rtl="1" eaLnBrk="1" hangingPunct="1"/>
            <a:r>
              <a:rPr lang="fa-IR" sz="6600" dirty="0">
                <a:cs typeface="B Titr" pitchFamily="2" charset="-78"/>
              </a:rPr>
              <a:t>عنوان مقاله با قلم ب.تیتر 66</a:t>
            </a:r>
          </a:p>
          <a:p>
            <a:pPr algn="ctr" defTabSz="3597275" rtl="1" eaLnBrk="1" hangingPunct="1"/>
            <a:r>
              <a:rPr lang="en-US" sz="5300" dirty="0">
                <a:cs typeface="B Nazanin" pitchFamily="2" charset="-78"/>
              </a:rPr>
              <a:t>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نام و نام خانوادگي نويسندگان (ب.نازنين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36پررنگ)</a:t>
            </a:r>
          </a:p>
          <a:p>
            <a:pPr algn="ctr" defTabSz="3597275" rtl="1" eaLnBrk="1" hangingPunct="1"/>
            <a:r>
              <a:rPr lang="fa-IR" sz="3200" b="1" dirty="0">
                <a:latin typeface="Calibri" pitchFamily="34" charset="0"/>
                <a:cs typeface="B Nazanin" pitchFamily="2" charset="-78"/>
              </a:rPr>
              <a:t>مرتبه علمی یا وابستگی سازمانی وپست الکترونیکی (ب.نازنين </a:t>
            </a:r>
            <a:r>
              <a:rPr lang="en-US" sz="32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200" b="1" dirty="0">
                <a:latin typeface="Calibri" pitchFamily="34" charset="0"/>
                <a:cs typeface="B Nazanin" pitchFamily="2" charset="-78"/>
              </a:rPr>
              <a:t>32)</a:t>
            </a:r>
            <a:endParaRPr lang="fa-IR" sz="32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6400" dirty="0">
              <a:cs typeface="B Nazanin" pitchFamily="2" charset="-78"/>
            </a:endParaRPr>
          </a:p>
          <a:p>
            <a:pPr algn="ctr" defTabSz="3597275" rtl="1" eaLnBrk="1" hangingPunct="1"/>
            <a:endParaRPr lang="fa-IR" sz="53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auto">
          <a:xfrm>
            <a:off x="13930313" y="5946107"/>
            <a:ext cx="12622212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ar-LB" sz="4000" dirty="0" smtClean="0">
                <a:solidFill>
                  <a:schemeClr val="tx1"/>
                </a:solidFill>
                <a:cs typeface="B Titr" pitchFamily="2" charset="-78"/>
              </a:rPr>
              <a:t>مقدمه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14216063" y="17645063"/>
            <a:ext cx="12144375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مواد و روش ها یا روش تحقیق (ب.تیتر 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668338" y="27574875"/>
            <a:ext cx="12619037" cy="750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منابع (ب.تیتر 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14001750" y="6841009"/>
            <a:ext cx="12358688" cy="10518303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اندازه پوستر باید 70×100 سانتیمتر باشد. ضروری است عنوان همایش و لوگوهای بالای پوستر بر اساس فرمت مذکور حفظ شود و تغییر نکند. </a:t>
            </a:r>
            <a:endParaRPr lang="en-US" sz="3600" b="1" dirty="0">
              <a:cs typeface="B Nazanin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ar-SA" sz="3600" b="1" dirty="0">
                <a:cs typeface="B Nazanin" pitchFamily="2" charset="-78"/>
              </a:rPr>
              <a:t>عنوان همة بخش‌ها با قلم ب.</a:t>
            </a:r>
            <a:r>
              <a:rPr lang="fa-IR" sz="3600" b="1" dirty="0">
                <a:cs typeface="B Nazanin" pitchFamily="2" charset="-78"/>
              </a:rPr>
              <a:t>تیتر</a:t>
            </a:r>
            <a:r>
              <a:rPr lang="ar-SA" sz="3600" b="1" dirty="0">
                <a:cs typeface="B Nazanin" pitchFamily="2" charset="-78"/>
              </a:rPr>
              <a:t> و اندازه </a:t>
            </a:r>
            <a:r>
              <a:rPr lang="en-US" sz="3600" b="1" dirty="0">
                <a:cs typeface="B Nazanin" pitchFamily="2" charset="-78"/>
              </a:rPr>
              <a:t>pt. </a:t>
            </a:r>
            <a:r>
              <a:rPr lang="fa-IR" sz="3600" b="1" dirty="0">
                <a:cs typeface="B Nazanin" pitchFamily="2" charset="-78"/>
              </a:rPr>
              <a:t>40</a:t>
            </a:r>
            <a:r>
              <a:rPr lang="ar-SA" sz="3600" b="1" dirty="0">
                <a:cs typeface="B Nazanin" pitchFamily="2" charset="-78"/>
              </a:rPr>
              <a:t> پررنگ تايپ شود. خط اول همة پاراگراف‌ها بايد داراي تورفتگي به اندازة </a:t>
            </a:r>
            <a:r>
              <a:rPr lang="en-US" sz="3600" b="1" dirty="0">
                <a:cs typeface="B Nazanin" pitchFamily="2" charset="-78"/>
              </a:rPr>
              <a:t>cm</a:t>
            </a:r>
            <a:r>
              <a:rPr lang="ar-SA" sz="3600" b="1" dirty="0">
                <a:cs typeface="B Nazanin" pitchFamily="2" charset="-78"/>
              </a:rPr>
              <a:t> </a:t>
            </a:r>
            <a:r>
              <a:rPr lang="fa-IR" sz="3600" b="1" dirty="0">
                <a:cs typeface="B Nazanin" pitchFamily="2" charset="-78"/>
              </a:rPr>
              <a:t>1</a:t>
            </a:r>
            <a:r>
              <a:rPr lang="ar-SA" sz="3600" b="1" dirty="0">
                <a:cs typeface="B Nazanin" pitchFamily="2" charset="-78"/>
              </a:rPr>
              <a:t>باشد.</a:t>
            </a:r>
            <a:r>
              <a:rPr lang="fa-IR" sz="3600" b="1" dirty="0">
                <a:cs typeface="B Nazanin" pitchFamily="2" charset="-78"/>
              </a:rPr>
              <a:t> برای کلیه متون از حالت پاراگراف از راست (متن از راست به چپ)- حالت </a:t>
            </a:r>
            <a:r>
              <a:rPr lang="en-US" sz="3600" b="1" dirty="0">
                <a:cs typeface="B Nazanin" pitchFamily="2" charset="-78"/>
              </a:rPr>
              <a:t>Justify</a:t>
            </a:r>
            <a:r>
              <a:rPr lang="fa-IR" sz="3600" b="1" dirty="0">
                <a:cs typeface="B Nazanin" pitchFamily="2" charset="-78"/>
              </a:rPr>
              <a:t>- 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3600" b="1" dirty="0">
                <a:cs typeface="B Nazanin" pitchFamily="2" charset="-78"/>
              </a:rPr>
              <a:t>Times New Roman </a:t>
            </a:r>
            <a:r>
              <a:rPr lang="fa-IR" sz="3600" b="1" dirty="0">
                <a:cs typeface="B Nazanin" pitchFamily="2" charset="-78"/>
              </a:rPr>
              <a:t>با اندازه فونت دو تا کمتر از حالت فارسي معادل آن استفاده شود. متن اصلی پوستر با ب.نازنین 36 نوشته شود. </a:t>
            </a:r>
            <a:endParaRPr lang="en-US" sz="3600" b="1" dirty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Titr" pitchFamily="2" charset="-78"/>
            </a:endParaRP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مقدمه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طرح موضوع (بیانگر مسأله پژوهش، فرضیه‌های قبلی پژوهش و ارتباط آن با موضوع مقاله) اهداف تحقیق و معرفی کلی مقاله</a:t>
            </a:r>
            <a:r>
              <a:rPr lang="fa-IR" sz="3600" b="1" dirty="0" smtClean="0">
                <a:cs typeface="B Nazanin" pitchFamily="2" charset="-78"/>
              </a:rPr>
              <a:t>.</a:t>
            </a:r>
            <a:r>
              <a:rPr lang="en-US" sz="36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cs typeface="B Nazanin" pitchFamily="2" charset="-78"/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مقدمه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مرتب شود.</a:t>
            </a:r>
            <a:endParaRPr lang="fa-IR" sz="3600" dirty="0">
              <a:solidFill>
                <a:srgbClr val="FF0000"/>
              </a:solidFill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" name="Rounded Rectangle 8"/>
          <p:cNvSpPr>
            <a:spLocks noChangeArrowheads="1"/>
          </p:cNvSpPr>
          <p:nvPr/>
        </p:nvSpPr>
        <p:spPr bwMode="auto">
          <a:xfrm>
            <a:off x="14154150" y="18645188"/>
            <a:ext cx="12277725" cy="1685925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مطالب مواد و روشها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شامل: </a:t>
            </a:r>
            <a:r>
              <a:rPr lang="fa-IR" sz="3600" b="1" dirty="0">
                <a:cs typeface="B Nazanin" pitchFamily="2" charset="-78"/>
              </a:rPr>
              <a:t>روش انجام کار، </a:t>
            </a:r>
            <a:r>
              <a:rPr lang="ar-LB" sz="3600" b="1" dirty="0">
                <a:cs typeface="B Nazanin" pitchFamily="2" charset="-78"/>
              </a:rPr>
              <a:t>طرح </a:t>
            </a:r>
            <a:r>
              <a:rPr lang="fa-IR" sz="3600" b="1" dirty="0">
                <a:cs typeface="B Nazanin" pitchFamily="2" charset="-78"/>
              </a:rPr>
              <a:t>مورد استفاده و صفات مورد اندازه گیری 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روش انجام کار مشخص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(بصری) یا شکل برای بیان روش انجام کار </a:t>
            </a:r>
            <a:r>
              <a:rPr lang="fa-IR" sz="3600" b="1" dirty="0">
                <a:cs typeface="B Nazanin" pitchFamily="2" charset="-78"/>
              </a:rPr>
              <a:t>استفاده شود.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>
              <a:defRPr/>
            </a:pPr>
            <a:endParaRPr lang="ar-LB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1" name="Rounded Rectangle 8"/>
          <p:cNvSpPr>
            <a:spLocks noChangeArrowheads="1"/>
          </p:cNvSpPr>
          <p:nvPr/>
        </p:nvSpPr>
        <p:spPr bwMode="auto">
          <a:xfrm>
            <a:off x="642938" y="28503563"/>
            <a:ext cx="12787312" cy="7072312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حداکثر تعداد 6 منبع کاملاً مرتبط با موضوع پژوهش در بخش منابع بر اساس فرمت نگارش مقاله کنگره آورده شود.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لطفاً از ذکر منابع کم اهمیت خودداری کنید.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منابع فارسی با قلم ب- نازنین با اندازه 20  و منابع لاتین با قلم </a:t>
            </a:r>
            <a:r>
              <a:rPr lang="en-US" sz="3600" dirty="0"/>
              <a:t>Times New Roman </a:t>
            </a:r>
            <a:r>
              <a:rPr lang="fa-IR" sz="3600" b="1" dirty="0">
                <a:cs typeface="B Nazanin" pitchFamily="2" charset="-78"/>
              </a:rPr>
              <a:t>با اندازه 18 نگارش شوند.</a:t>
            </a:r>
          </a:p>
          <a:p>
            <a:pPr indent="528638" algn="just" rtl="1" eaLnBrk="1" hangingPunct="1">
              <a:lnSpc>
                <a:spcPct val="150000"/>
              </a:lnSpc>
              <a:defRPr/>
            </a:pPr>
            <a:endParaRPr lang="fa-IR" sz="3600" b="1" dirty="0">
              <a:cs typeface="B Nazanin" pitchFamily="2" charset="-78"/>
            </a:endParaRP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7" name="Rounded Rectangle 8"/>
          <p:cNvSpPr>
            <a:spLocks noChangeArrowheads="1"/>
          </p:cNvSpPr>
          <p:nvPr/>
        </p:nvSpPr>
        <p:spPr bwMode="auto">
          <a:xfrm>
            <a:off x="642938" y="6841009"/>
            <a:ext cx="12715875" cy="14161615"/>
          </a:xfrm>
          <a:prstGeom prst="roundRect">
            <a:avLst>
              <a:gd name="adj" fmla="val 672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مطالب نتایج و بحث (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36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شامل</a:t>
            </a:r>
            <a:r>
              <a:rPr lang="fa-IR" sz="3600" b="1" dirty="0">
                <a:cs typeface="B Nazanin" pitchFamily="2" charset="-78"/>
              </a:rPr>
              <a:t> نتایج بدست آمده از پژوهش حاضر و بحث اندک نتایح بدست آمده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در نگارش این قسمت سعی شود مطالب با جملات کوتاه طوری نگارش شود که با نگاهی کوتاه نتایج بدست آمده مشخص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cs typeface="B Nazanin" pitchFamily="2" charset="-78"/>
              </a:rPr>
              <a:t>سعی شود از </a:t>
            </a:r>
            <a:r>
              <a:rPr lang="fa-IR" sz="3600" b="1" dirty="0">
                <a:cs typeface="B Titr" pitchFamily="2" charset="-78"/>
              </a:rPr>
              <a:t>موارد دیداری یا شکل (گراف، منحنی و ...) </a:t>
            </a:r>
            <a:r>
              <a:rPr lang="fa-IR" sz="3600" b="1" dirty="0">
                <a:cs typeface="B Nazanin" pitchFamily="2" charset="-78"/>
              </a:rPr>
              <a:t>برای بیان نتایح استفاده شود.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 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150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just" rtl="1" eaLnBrk="1" hangingPunct="1"/>
            <a:endParaRPr lang="ar-LB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dirty="0">
              <a:cs typeface="B Nazanin" pitchFamily="2" charset="-78"/>
            </a:endParaRPr>
          </a:p>
          <a:p>
            <a:pPr algn="ctr" rtl="1" eaLnBrk="1" hangingPunct="1"/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807466" y="5946107"/>
            <a:ext cx="12622213" cy="7508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نتایج و تحلیل</a:t>
            </a:r>
            <a:r>
              <a:rPr lang="ar-LB" sz="40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(ب.تیتر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665163" y="21288375"/>
            <a:ext cx="12622212" cy="7508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نتیجه گیری کلی (ب.تیتر </a:t>
            </a:r>
            <a:r>
              <a:rPr lang="en-US" sz="4000" dirty="0" smtClean="0">
                <a:solidFill>
                  <a:schemeClr val="tx1"/>
                </a:solidFill>
                <a:cs typeface="B Titr" pitchFamily="2" charset="-78"/>
              </a:rPr>
              <a:t>pt. </a:t>
            </a:r>
            <a:r>
              <a:rPr lang="fa-IR" sz="4000" dirty="0" smtClean="0">
                <a:solidFill>
                  <a:schemeClr val="tx1"/>
                </a:solidFill>
                <a:cs typeface="B Titr" pitchFamily="2" charset="-78"/>
              </a:rPr>
              <a:t>40)</a:t>
            </a:r>
            <a:endParaRPr lang="en-US" sz="40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" name="Rounded Rectangle 8"/>
          <p:cNvSpPr>
            <a:spLocks noChangeArrowheads="1"/>
          </p:cNvSpPr>
          <p:nvPr/>
        </p:nvSpPr>
        <p:spPr bwMode="auto">
          <a:xfrm>
            <a:off x="642938" y="22288500"/>
            <a:ext cx="12787312" cy="5143500"/>
          </a:xfrm>
          <a:prstGeom prst="roundRect">
            <a:avLst>
              <a:gd name="adj" fmla="val 6720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3167" tIns="51586" rIns="103167" bIns="51586" anchor="ctr"/>
          <a:lstStyle/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algn="ctr" defTabSz="3597275" rtl="1" eaLnBrk="1" hangingPunct="1">
              <a:defRPr/>
            </a:pPr>
            <a:endParaRPr lang="fa-IR" sz="3600" dirty="0">
              <a:cs typeface="B Titr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latin typeface="Calibri" pitchFamily="34" charset="0"/>
                <a:cs typeface="B Nazanin" pitchFamily="2" charset="-78"/>
              </a:rPr>
              <a:t>ب.نازنين </a:t>
            </a:r>
            <a:r>
              <a:rPr lang="en-US" sz="3600" b="1" dirty="0">
                <a:latin typeface="Calibri" pitchFamily="34" charset="0"/>
                <a:cs typeface="B Nazanin" pitchFamily="2" charset="-78"/>
              </a:rPr>
              <a:t>pt. </a:t>
            </a:r>
            <a:r>
              <a:rPr lang="fa-IR" sz="3600" b="1" dirty="0">
                <a:latin typeface="Calibri" pitchFamily="34" charset="0"/>
                <a:cs typeface="B Nazanin" pitchFamily="2" charset="-78"/>
              </a:rPr>
              <a:t>38</a:t>
            </a:r>
            <a:r>
              <a:rPr lang="fa-IR" sz="3600" b="1" dirty="0">
                <a:cs typeface="B Nazanin" pitchFamily="2" charset="-78"/>
              </a:rPr>
              <a:t>)</a:t>
            </a:r>
            <a:r>
              <a:rPr lang="ar-LB" sz="3600" b="1" dirty="0">
                <a:cs typeface="B Nazanin" pitchFamily="2" charset="-78"/>
              </a:rPr>
              <a:t> </a:t>
            </a:r>
            <a:endParaRPr lang="fa-IR" sz="3600" b="1" dirty="0">
              <a:cs typeface="B Nazanin" pitchFamily="2" charset="-78"/>
            </a:endParaRP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cs typeface="B Nazanin" pitchFamily="2" charset="-78"/>
              </a:rPr>
              <a:t>در نگارش این قسمت سعی شود یک یا جند نتیجه اصلی پژوهش در قالب جملات کوتاه نگارش شوند و نتایج جمع بندی شود</a:t>
            </a:r>
          </a:p>
          <a:p>
            <a:pPr indent="457200" algn="just" rtl="1" eaLnBrk="1" hangingPunct="1">
              <a:lnSpc>
                <a:spcPct val="150000"/>
              </a:lnSpc>
              <a:defRPr/>
            </a:pP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مطالب این بخش حداکثر در</a:t>
            </a:r>
            <a:r>
              <a:rPr lang="fa-IR" sz="3600" b="1" dirty="0">
                <a:solidFill>
                  <a:srgbClr val="FF0000"/>
                </a:solidFill>
                <a:cs typeface="B Titr" pitchFamily="2" charset="-78"/>
              </a:rPr>
              <a:t> 70 کلمه </a:t>
            </a:r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بیان شوند.</a:t>
            </a:r>
          </a:p>
          <a:p>
            <a:pPr algn="ctr" defTabSz="3597275" rtl="1" eaLnBrk="1" hangingPunct="1">
              <a:defRPr/>
            </a:pPr>
            <a:endParaRPr lang="fa-IR" sz="3600" b="1" dirty="0">
              <a:latin typeface="Calibri" pitchFamily="34" charset="0"/>
              <a:cs typeface="B Zar" pitchFamily="2" charset="-78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 cstate="print"/>
          <a:srcRect l="39005" t="39524" r="38557" b="14709"/>
          <a:stretch>
            <a:fillRect/>
          </a:stretch>
        </p:blipFill>
        <p:spPr bwMode="auto">
          <a:xfrm>
            <a:off x="23222767" y="1296394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992043" y="288282"/>
            <a:ext cx="14350404" cy="7506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133768" tIns="66884" rIns="133768" bIns="66884">
            <a:spAutoFit/>
          </a:bodyPr>
          <a:lstStyle/>
          <a:p>
            <a:pPr algn="ctr" rtl="1" eaLnBrk="1" hangingPunct="1"/>
            <a:r>
              <a:rPr lang="fa-IR" sz="4000" dirty="0">
                <a:solidFill>
                  <a:schemeClr val="tx1"/>
                </a:solidFill>
                <a:cs typeface="B Titr" pitchFamily="2" charset="-78"/>
              </a:rPr>
              <a:t>دومین همایش ملی مدیریت منابع طبیعی(آبان ماه 1398)</a:t>
            </a:r>
            <a:endParaRPr lang="en-US" sz="4000" dirty="0">
              <a:solidFill>
                <a:schemeClr val="tx1"/>
              </a:solidFill>
              <a:cs typeface="B Titr" pitchFamily="2" charset="-78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66" y="663596"/>
            <a:ext cx="3117157" cy="4017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2994</Words>
  <Application>Microsoft Office PowerPoint</Application>
  <PresentationFormat>Custom</PresentationFormat>
  <Paragraphs>300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Majid</dc:creator>
  <cp:lastModifiedBy>WATER</cp:lastModifiedBy>
  <cp:revision>92</cp:revision>
  <dcterms:created xsi:type="dcterms:W3CDTF">2009-12-11T12:49:18Z</dcterms:created>
  <dcterms:modified xsi:type="dcterms:W3CDTF">2019-09-01T05:00:45Z</dcterms:modified>
</cp:coreProperties>
</file>